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7" r:id="rId2"/>
    <p:sldId id="258" r:id="rId3"/>
    <p:sldId id="259" r:id="rId4"/>
    <p:sldId id="260" r:id="rId5"/>
    <p:sldId id="256" r:id="rId6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C130DE-616A-463B-9512-F3CDFB6E4DF3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79BB43-68AE-481D-81B0-E56E62BC8B34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46882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" dirty="0"/>
              <a:t>【</a:t>
            </a:r>
            <a:r>
              <a:rPr kumimoji="1" lang="ja" altLang="en-US" dirty="0"/>
              <a:t>コマンドについて</a:t>
            </a:r>
            <a:r>
              <a:rPr kumimoji="1" lang="en-US" altLang="ja" dirty="0"/>
              <a:t>】</a:t>
            </a:r>
          </a:p>
          <a:p>
            <a:r>
              <a:rPr kumimoji="1" lang="ja" altLang="en-US" dirty="0"/>
              <a:t>・</a:t>
            </a:r>
            <a:r>
              <a:rPr kumimoji="1" lang="en-US" altLang="ja" dirty="0" err="1"/>
              <a:t>CommandMgr</a:t>
            </a:r>
            <a:r>
              <a:rPr kumimoji="1" lang="ja" altLang="en-US" dirty="0"/>
              <a:t>から各所に送るコマンドがメイン</a:t>
            </a:r>
            <a:endParaRPr kumimoji="1" lang="en-US" altLang="ja" dirty="0"/>
          </a:p>
          <a:p>
            <a:r>
              <a:rPr kumimoji="1" lang="ja" altLang="en-US" dirty="0"/>
              <a:t>・デバッグ用に</a:t>
            </a:r>
            <a:r>
              <a:rPr kumimoji="1" lang="en-US" altLang="ja" dirty="0" err="1"/>
              <a:t>CommandMgr</a:t>
            </a:r>
            <a:r>
              <a:rPr kumimoji="1" lang="ja" altLang="en-US" dirty="0"/>
              <a:t>宛てにコマンド送信する</a:t>
            </a:r>
            <a:r>
              <a:rPr kumimoji="1" lang="en-US" altLang="ja" dirty="0"/>
              <a:t>tool</a:t>
            </a:r>
            <a:r>
              <a:rPr kumimoji="1" lang="ja" altLang="en-US" dirty="0"/>
              <a:t>が欲しい</a:t>
            </a:r>
            <a:endParaRPr kumimoji="1" lang="en-US" altLang="ja" dirty="0"/>
          </a:p>
          <a:p>
            <a:r>
              <a:rPr kumimoji="1" lang="ja" altLang="en-US" dirty="0"/>
              <a:t>・コマンドごとの処理をコマンド単位で分けた方が見やすい</a:t>
            </a:r>
            <a:endParaRPr kumimoji="1" lang="en-US" altLang="ja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79BB43-68AE-481D-81B0-E56E62BC8B34}" type="slidenum">
              <a:rPr kumimoji="1" lang="en-US" altLang="ja-JP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85697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8182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61859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00646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29479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9051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32991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87309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52143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17175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29893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0276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6247D8-6169-46E7-8C8C-8466594F5B81}" type="datetimeFigureOut">
              <a:rPr kumimoji="1" lang="en-US" altLang="ja-JP" smtClean="0"/>
              <a:t>11/13/2016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E8E531-08AB-4FFE-9067-0F70E4DD370A}" type="slidenum">
              <a:rPr kumimoji="1" lang="en-US" altLang="ja-JP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30389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853364" y="1450075"/>
            <a:ext cx="8576860" cy="470089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DisplayField</a:t>
            </a:r>
            <a:endParaRPr lang="ja-JP" altLang="en-US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53364" y="317906"/>
            <a:ext cx="10515600" cy="1132170"/>
          </a:xfrm>
        </p:spPr>
        <p:txBody>
          <a:bodyPr/>
          <a:lstStyle/>
          <a:p>
            <a:r>
              <a:rPr lang="ja" altLang="en-US" dirty="0">
                <a:latin typeface="游明朝 Demibold" panose="02020400000000000000" pitchFamily="18" charset="-128"/>
                <a:ea typeface="游明朝 Demibold" panose="02020400000000000000" pitchFamily="18" charset="-128"/>
              </a:rPr>
              <a:t>画面表示</a:t>
            </a:r>
            <a:endParaRPr kumimoji="1" lang="ja-JP" altLang="en-US" dirty="0">
              <a:latin typeface="游明朝 Demibold" panose="02020400000000000000" pitchFamily="18" charset="-128"/>
              <a:ea typeface="游明朝 Demibold" panose="02020400000000000000" pitchFamily="18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027753" y="1870763"/>
            <a:ext cx="8298218" cy="4155744"/>
          </a:xfrm>
          <a:prstGeom prst="rect">
            <a:avLst/>
          </a:prstGeom>
          <a:noFill/>
          <a:ln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400" b="1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div</a:t>
            </a:r>
            <a:endParaRPr lang="ja-JP" altLang="en-US" sz="16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1407615" y="2701570"/>
            <a:ext cx="2326564" cy="228365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DispObj</a:t>
            </a:r>
            <a:endParaRPr lang="ja-JP" altLang="en-US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563806" y="3034235"/>
            <a:ext cx="2032758" cy="1828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4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div</a:t>
            </a:r>
            <a:endParaRPr lang="en-US" altLang="ja-JP" sz="16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endParaRPr lang="en-US" altLang="ja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r>
              <a:rPr lang="ja" altLang="en-US" sz="24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テキスト表示</a:t>
            </a:r>
            <a:endParaRPr lang="ja-JP" altLang="en-US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4549254" y="2701570"/>
            <a:ext cx="2250742" cy="228365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</a:rPr>
              <a:t>DispObj</a:t>
            </a:r>
            <a:endParaRPr lang="ja-JP" altLang="en-US" dirty="0">
              <a:solidFill>
                <a:schemeClr val="accent1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4701275" y="3034235"/>
            <a:ext cx="1923576" cy="1828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400" dirty="0" err="1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img</a:t>
            </a:r>
            <a:endParaRPr lang="en-US" altLang="ja-JP" sz="16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endParaRPr lang="en-US" altLang="ja-JP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r>
              <a:rPr lang="ja" altLang="en-US" sz="24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画像表示</a:t>
            </a:r>
            <a:endParaRPr lang="ja-JP" altLang="en-US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3" name="フレーム 22"/>
          <p:cNvSpPr/>
          <p:nvPr/>
        </p:nvSpPr>
        <p:spPr>
          <a:xfrm>
            <a:off x="4111198" y="2284103"/>
            <a:ext cx="3148653" cy="3118134"/>
          </a:xfrm>
          <a:prstGeom prst="frame">
            <a:avLst>
              <a:gd name="adj1" fmla="val 10639"/>
            </a:avLst>
          </a:prstGeom>
          <a:solidFill>
            <a:schemeClr val="accent3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t"/>
          <a:lstStyle/>
          <a:p>
            <a:endParaRPr lang="ja-JP" altLang="en-US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5663063" y="2267738"/>
            <a:ext cx="153992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ja-JP" sz="2000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PartsFocus</a:t>
            </a:r>
            <a:endParaRPr lang="ja-JP" altLang="en-US" sz="2000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4090634" y="2267738"/>
            <a:ext cx="61064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>
                <a:latin typeface="游明朝" panose="02020400000000000000" pitchFamily="18" charset="-128"/>
                <a:ea typeface="游明朝" panose="02020400000000000000" pitchFamily="18" charset="-128"/>
              </a:rPr>
              <a:t>div</a:t>
            </a:r>
            <a:endParaRPr lang="ja-JP" altLang="en-US" sz="2000" dirty="0"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6" name="円: 塗りつぶしなし 25"/>
          <p:cNvSpPr/>
          <p:nvPr/>
        </p:nvSpPr>
        <p:spPr>
          <a:xfrm>
            <a:off x="5449817" y="2209208"/>
            <a:ext cx="426492" cy="426492"/>
          </a:xfrm>
          <a:prstGeom prst="donut">
            <a:avLst/>
          </a:prstGeom>
          <a:solidFill>
            <a:schemeClr val="tx1">
              <a:lumMod val="25000"/>
              <a:lumOff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27" name="円: 塗りつぶしなし 26"/>
          <p:cNvSpPr/>
          <p:nvPr/>
        </p:nvSpPr>
        <p:spPr>
          <a:xfrm>
            <a:off x="6885486" y="4975722"/>
            <a:ext cx="426492" cy="426492"/>
          </a:xfrm>
          <a:prstGeom prst="donut">
            <a:avLst/>
          </a:prstGeom>
          <a:solidFill>
            <a:schemeClr val="tx1">
              <a:lumMod val="25000"/>
              <a:lumOff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42669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853364" y="1450075"/>
            <a:ext cx="8576860" cy="470089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DisplayField</a:t>
            </a:r>
            <a:endParaRPr lang="ja-JP" altLang="en-US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53364" y="317906"/>
            <a:ext cx="10515600" cy="1132170"/>
          </a:xfrm>
        </p:spPr>
        <p:txBody>
          <a:bodyPr/>
          <a:lstStyle/>
          <a:p>
            <a:r>
              <a:rPr kumimoji="1" lang="ja" altLang="en-US" dirty="0">
                <a:latin typeface="游明朝 Demibold" panose="02020400000000000000" pitchFamily="18" charset="-128"/>
                <a:ea typeface="游明朝 Demibold" panose="02020400000000000000" pitchFamily="18" charset="-128"/>
              </a:rPr>
              <a:t>マウスイベント</a:t>
            </a:r>
            <a:endParaRPr kumimoji="1" lang="ja-JP" altLang="en-US" dirty="0">
              <a:latin typeface="游明朝 Demibold" panose="02020400000000000000" pitchFamily="18" charset="-128"/>
              <a:ea typeface="游明朝 Demibold" panose="02020400000000000000" pitchFamily="18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027753" y="1870763"/>
            <a:ext cx="8298218" cy="4155744"/>
          </a:xfrm>
          <a:prstGeom prst="rect">
            <a:avLst/>
          </a:prstGeom>
          <a:noFill/>
          <a:ln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4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div</a:t>
            </a:r>
            <a:endParaRPr lang="ja-JP" altLang="en-US" sz="16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1407615" y="2701570"/>
            <a:ext cx="2326564" cy="228365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DispObj</a:t>
            </a:r>
            <a:endParaRPr lang="ja-JP" altLang="en-US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563806" y="3034235"/>
            <a:ext cx="2032758" cy="1828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4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div</a:t>
            </a:r>
            <a:endParaRPr lang="en-US" altLang="ja-JP" sz="16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endParaRPr lang="en-US" altLang="ja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4549254" y="2701570"/>
            <a:ext cx="2250742" cy="228365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</a:rPr>
              <a:t>DispObj</a:t>
            </a:r>
            <a:endParaRPr lang="ja-JP" altLang="en-US" dirty="0">
              <a:solidFill>
                <a:schemeClr val="accent1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4701275" y="3034235"/>
            <a:ext cx="1923576" cy="1828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400" dirty="0" err="1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img</a:t>
            </a:r>
            <a:endParaRPr lang="en-US" altLang="ja-JP" sz="16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endParaRPr lang="en-US" altLang="ja-JP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3" name="フレーム 22"/>
          <p:cNvSpPr/>
          <p:nvPr/>
        </p:nvSpPr>
        <p:spPr>
          <a:xfrm>
            <a:off x="4111198" y="2284103"/>
            <a:ext cx="3148653" cy="3118134"/>
          </a:xfrm>
          <a:prstGeom prst="frame">
            <a:avLst>
              <a:gd name="adj1" fmla="val 10639"/>
            </a:avLst>
          </a:prstGeom>
          <a:solidFill>
            <a:schemeClr val="accent3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t"/>
          <a:lstStyle/>
          <a:p>
            <a:endParaRPr lang="ja-JP" altLang="en-US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5663063" y="2267738"/>
            <a:ext cx="153992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ja-JP" sz="2000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PartsFocus</a:t>
            </a:r>
            <a:endParaRPr lang="ja-JP" altLang="en-US" sz="2000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4090634" y="2267738"/>
            <a:ext cx="61064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>
                <a:latin typeface="游明朝" panose="02020400000000000000" pitchFamily="18" charset="-128"/>
                <a:ea typeface="游明朝" panose="02020400000000000000" pitchFamily="18" charset="-128"/>
              </a:rPr>
              <a:t>div</a:t>
            </a:r>
            <a:endParaRPr lang="ja-JP" altLang="en-US" sz="2000" dirty="0"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6" name="円: 塗りつぶしなし 25"/>
          <p:cNvSpPr/>
          <p:nvPr/>
        </p:nvSpPr>
        <p:spPr>
          <a:xfrm>
            <a:off x="5449817" y="2209208"/>
            <a:ext cx="426492" cy="426492"/>
          </a:xfrm>
          <a:prstGeom prst="donut">
            <a:avLst/>
          </a:prstGeom>
          <a:solidFill>
            <a:schemeClr val="tx1">
              <a:lumMod val="25000"/>
              <a:lumOff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27" name="円: 塗りつぶしなし 26"/>
          <p:cNvSpPr/>
          <p:nvPr/>
        </p:nvSpPr>
        <p:spPr>
          <a:xfrm>
            <a:off x="6885486" y="4975722"/>
            <a:ext cx="426492" cy="426492"/>
          </a:xfrm>
          <a:prstGeom prst="donut">
            <a:avLst/>
          </a:prstGeom>
          <a:solidFill>
            <a:schemeClr val="tx1">
              <a:lumMod val="25000"/>
              <a:lumOff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9" name="矢印: 左 8"/>
          <p:cNvSpPr/>
          <p:nvPr/>
        </p:nvSpPr>
        <p:spPr>
          <a:xfrm rot="2843587">
            <a:off x="5093199" y="4099715"/>
            <a:ext cx="874044" cy="403117"/>
          </a:xfrm>
          <a:prstGeom prst="leftArrow">
            <a:avLst>
              <a:gd name="adj1" fmla="val 35601"/>
              <a:gd name="adj2" fmla="val 152671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5932340" y="4292725"/>
            <a:ext cx="1828800" cy="461665"/>
          </a:xfrm>
          <a:prstGeom prst="rect">
            <a:avLst/>
          </a:prstGeom>
          <a:noFill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l"/>
            <a:r>
              <a:rPr lang="en-US" altLang="ja-JP" sz="2400" b="1" dirty="0" err="1">
                <a:solidFill>
                  <a:schemeClr val="accent2">
                    <a:lumMod val="75000"/>
                  </a:schemeClr>
                </a:solidFill>
                <a:latin typeface="游明朝 Light" panose="02020400000000000000" pitchFamily="18" charset="-128"/>
                <a:ea typeface="游明朝 Light" panose="02020400000000000000" pitchFamily="18" charset="-128"/>
              </a:rPr>
              <a:t>mousedown</a:t>
            </a:r>
            <a:endParaRPr lang="ja-JP" altLang="en-US" sz="2400" b="1" dirty="0">
              <a:solidFill>
                <a:schemeClr val="accent2">
                  <a:lumMod val="75000"/>
                </a:schemeClr>
              </a:solidFill>
              <a:latin typeface="游明朝 Light" panose="02020400000000000000" pitchFamily="18" charset="-128"/>
              <a:ea typeface="游明朝 Light" panose="02020400000000000000" pitchFamily="18" charset="-128"/>
            </a:endParaRPr>
          </a:p>
        </p:txBody>
      </p:sp>
      <p:sp>
        <p:nvSpPr>
          <p:cNvPr id="17" name="矢印: 左 16"/>
          <p:cNvSpPr/>
          <p:nvPr/>
        </p:nvSpPr>
        <p:spPr>
          <a:xfrm rot="2843587">
            <a:off x="1805226" y="4099715"/>
            <a:ext cx="874044" cy="403117"/>
          </a:xfrm>
          <a:prstGeom prst="leftArrow">
            <a:avLst>
              <a:gd name="adj1" fmla="val 35601"/>
              <a:gd name="adj2" fmla="val 152671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2644367" y="4292725"/>
            <a:ext cx="1828800" cy="461665"/>
          </a:xfrm>
          <a:prstGeom prst="rect">
            <a:avLst/>
          </a:prstGeom>
          <a:noFill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l"/>
            <a:r>
              <a:rPr lang="en-US" altLang="ja-JP" sz="2400" b="1" dirty="0" err="1">
                <a:solidFill>
                  <a:schemeClr val="accent2">
                    <a:lumMod val="75000"/>
                  </a:schemeClr>
                </a:solidFill>
                <a:latin typeface="游明朝 Light" panose="02020400000000000000" pitchFamily="18" charset="-128"/>
                <a:ea typeface="游明朝 Light" panose="02020400000000000000" pitchFamily="18" charset="-128"/>
              </a:rPr>
              <a:t>mousedown</a:t>
            </a:r>
            <a:endParaRPr lang="ja-JP" altLang="en-US" sz="2400" b="1" dirty="0">
              <a:solidFill>
                <a:schemeClr val="accent2">
                  <a:lumMod val="75000"/>
                </a:schemeClr>
              </a:solidFill>
              <a:latin typeface="游明朝 Light" panose="02020400000000000000" pitchFamily="18" charset="-128"/>
              <a:ea typeface="游明朝 Light" panose="02020400000000000000" pitchFamily="18" charset="-128"/>
            </a:endParaRPr>
          </a:p>
        </p:txBody>
      </p:sp>
      <p:sp>
        <p:nvSpPr>
          <p:cNvPr id="19" name="矢印: 左 18"/>
          <p:cNvSpPr/>
          <p:nvPr/>
        </p:nvSpPr>
        <p:spPr>
          <a:xfrm rot="2843587">
            <a:off x="8021652" y="2978275"/>
            <a:ext cx="874044" cy="403117"/>
          </a:xfrm>
          <a:prstGeom prst="leftArrow">
            <a:avLst>
              <a:gd name="adj1" fmla="val 35601"/>
              <a:gd name="adj2" fmla="val 152671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8860793" y="2806940"/>
            <a:ext cx="1828800" cy="830997"/>
          </a:xfrm>
          <a:prstGeom prst="rect">
            <a:avLst/>
          </a:prstGeom>
          <a:noFill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l"/>
            <a:r>
              <a:rPr lang="en-US" altLang="ja-JP" sz="2400" b="1" dirty="0" err="1">
                <a:solidFill>
                  <a:schemeClr val="accent2">
                    <a:lumMod val="75000"/>
                  </a:schemeClr>
                </a:solidFill>
                <a:latin typeface="游明朝 Light" panose="02020400000000000000" pitchFamily="18" charset="-128"/>
                <a:ea typeface="游明朝 Light" panose="02020400000000000000" pitchFamily="18" charset="-128"/>
              </a:rPr>
              <a:t>mousemove</a:t>
            </a:r>
            <a:endParaRPr lang="en-US" altLang="ja-JP" sz="2400" b="1" dirty="0">
              <a:solidFill>
                <a:schemeClr val="accent2">
                  <a:lumMod val="75000"/>
                </a:schemeClr>
              </a:solidFill>
              <a:latin typeface="游明朝 Light" panose="02020400000000000000" pitchFamily="18" charset="-128"/>
              <a:ea typeface="游明朝 Light" panose="02020400000000000000" pitchFamily="18" charset="-128"/>
            </a:endParaRPr>
          </a:p>
          <a:p>
            <a:pPr algn="l"/>
            <a:r>
              <a:rPr lang="en-US" altLang="ja-JP" sz="2400" b="1" dirty="0" err="1">
                <a:solidFill>
                  <a:schemeClr val="accent2">
                    <a:lumMod val="75000"/>
                  </a:schemeClr>
                </a:solidFill>
                <a:latin typeface="游明朝 Light" panose="02020400000000000000" pitchFamily="18" charset="-128"/>
                <a:ea typeface="游明朝 Light" panose="02020400000000000000" pitchFamily="18" charset="-128"/>
              </a:rPr>
              <a:t>mouseup</a:t>
            </a:r>
            <a:endParaRPr lang="ja-JP" altLang="en-US" sz="2400" b="1" dirty="0">
              <a:solidFill>
                <a:schemeClr val="accent2">
                  <a:lumMod val="75000"/>
                </a:schemeClr>
              </a:solidFill>
              <a:latin typeface="游明朝 Light" panose="02020400000000000000" pitchFamily="18" charset="-128"/>
              <a:ea typeface="游明朝 Light" panose="02020400000000000000" pitchFamily="18" charset="-128"/>
            </a:endParaRPr>
          </a:p>
        </p:txBody>
      </p:sp>
      <p:cxnSp>
        <p:nvCxnSpPr>
          <p:cNvPr id="13" name="直線矢印コネクタ 12"/>
          <p:cNvCxnSpPr>
            <a:cxnSpLocks/>
          </p:cNvCxnSpPr>
          <p:nvPr/>
        </p:nvCxnSpPr>
        <p:spPr>
          <a:xfrm flipV="1">
            <a:off x="2546367" y="3297483"/>
            <a:ext cx="5596510" cy="87078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" name="直線矢印コネクタ 15"/>
          <p:cNvCxnSpPr>
            <a:cxnSpLocks/>
          </p:cNvCxnSpPr>
          <p:nvPr/>
        </p:nvCxnSpPr>
        <p:spPr>
          <a:xfrm flipV="1">
            <a:off x="5876309" y="3426155"/>
            <a:ext cx="2287132" cy="817002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3" name="吹き出し: 四角形 32"/>
          <p:cNvSpPr/>
          <p:nvPr/>
        </p:nvSpPr>
        <p:spPr>
          <a:xfrm>
            <a:off x="5600881" y="2431555"/>
            <a:ext cx="1828800" cy="677198"/>
          </a:xfrm>
          <a:prstGeom prst="wedgeRectCallout">
            <a:avLst>
              <a:gd name="adj1" fmla="val 5079"/>
              <a:gd name="adj2" fmla="val 103751"/>
            </a:avLst>
          </a:prstGeom>
          <a:solidFill>
            <a:schemeClr val="bg1"/>
          </a:solidFill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>
                <a:solidFill>
                  <a:schemeClr val="tx1"/>
                </a:solidFill>
              </a:rPr>
              <a:t>Move, up </a:t>
            </a:r>
            <a:r>
              <a:rPr lang="ja" altLang="en-US" dirty="0">
                <a:solidFill>
                  <a:schemeClr val="tx1"/>
                </a:solidFill>
              </a:rPr>
              <a:t>用</a:t>
            </a:r>
            <a:r>
              <a:rPr lang="en-US" altLang="ja" dirty="0">
                <a:solidFill>
                  <a:schemeClr val="tx1"/>
                </a:solidFill>
              </a:rPr>
              <a:t> callback</a:t>
            </a:r>
            <a:r>
              <a:rPr lang="ja" altLang="en-US" dirty="0">
                <a:solidFill>
                  <a:schemeClr val="tx1"/>
                </a:solidFill>
              </a:rPr>
              <a:t>を登録</a:t>
            </a:r>
            <a:endParaRPr lang="ja-JP" alt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48544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853364" y="1450075"/>
            <a:ext cx="8576860" cy="470089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DisplayField</a:t>
            </a:r>
            <a:endParaRPr lang="ja-JP" altLang="en-US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53364" y="317906"/>
            <a:ext cx="10515600" cy="1132170"/>
          </a:xfrm>
        </p:spPr>
        <p:txBody>
          <a:bodyPr/>
          <a:lstStyle/>
          <a:p>
            <a:r>
              <a:rPr kumimoji="1" lang="ja" altLang="en-US" dirty="0">
                <a:latin typeface="游明朝 Demibold" panose="02020400000000000000" pitchFamily="18" charset="-128"/>
                <a:ea typeface="游明朝 Demibold" panose="02020400000000000000" pitchFamily="18" charset="-128"/>
              </a:rPr>
              <a:t>読み込みについて</a:t>
            </a:r>
            <a:endParaRPr kumimoji="1" lang="ja-JP" altLang="en-US" dirty="0">
              <a:latin typeface="游明朝 Demibold" panose="02020400000000000000" pitchFamily="18" charset="-128"/>
              <a:ea typeface="游明朝 Demibold" panose="02020400000000000000" pitchFamily="18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1407615" y="2701570"/>
            <a:ext cx="2326564" cy="228365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DispObj</a:t>
            </a:r>
            <a:endParaRPr lang="ja-JP" altLang="en-US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563806" y="3034235"/>
            <a:ext cx="2032758" cy="1828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div data-set=“0”</a:t>
            </a:r>
          </a:p>
          <a:p>
            <a:endParaRPr lang="en-US" altLang="ja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4549254" y="2701570"/>
            <a:ext cx="2250742" cy="228365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</a:rPr>
              <a:t>DispObj</a:t>
            </a:r>
            <a:endParaRPr lang="ja-JP" altLang="en-US" dirty="0">
              <a:solidFill>
                <a:schemeClr val="accent1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4701275" y="3034235"/>
            <a:ext cx="1923576" cy="1828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img</a:t>
            </a:r>
            <a:r>
              <a:rPr lang="en-US" altLang="ja-JP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data-set=“1”</a:t>
            </a: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2317085" y="1173299"/>
            <a:ext cx="8965821" cy="10156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l"/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①</a:t>
            </a:r>
            <a:r>
              <a:rPr lang="en-US" altLang="ja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en-US" altLang="ja" sz="2000" u="sng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Save</a:t>
            </a:r>
            <a:r>
              <a:rPr lang="ja" altLang="en-US" sz="2000" u="sng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処理</a:t>
            </a:r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にて</a:t>
            </a:r>
            <a:r>
              <a:rPr lang="en-US" altLang="ja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en-US" altLang="ja" sz="2000" dirty="0" err="1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innerHTML</a:t>
            </a:r>
            <a:r>
              <a:rPr lang="ja" altLang="en-US" sz="2000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取得前に</a:t>
            </a:r>
            <a:r>
              <a:rPr lang="en-US" altLang="ja" sz="2000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Focus OFF </a:t>
            </a:r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し、必要な要素のみに絞る</a:t>
            </a:r>
            <a:endParaRPr lang="en-US" altLang="ja" sz="20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pPr algn="l"/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②</a:t>
            </a:r>
            <a:r>
              <a:rPr lang="en-US" altLang="ja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en-US" altLang="ja" sz="2000" dirty="0" err="1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DispObj</a:t>
            </a:r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は</a:t>
            </a:r>
            <a:r>
              <a:rPr lang="en-US" altLang="ja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ja" altLang="en-US" sz="2000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連番</a:t>
            </a:r>
            <a:r>
              <a:rPr lang="en-US" altLang="ja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かつ</a:t>
            </a:r>
            <a:r>
              <a:rPr lang="en-US" altLang="ja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要素が</a:t>
            </a:r>
            <a:r>
              <a:rPr lang="ja" altLang="en-US" sz="2000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連続して続いている</a:t>
            </a:r>
            <a:endParaRPr lang="en-US" altLang="ja" sz="2000" dirty="0">
              <a:solidFill>
                <a:srgbClr val="C00000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pPr algn="l"/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③</a:t>
            </a:r>
            <a:r>
              <a:rPr lang="en-US" altLang="ja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例外として編集中に削除された要素は</a:t>
            </a:r>
            <a:r>
              <a:rPr lang="en-US" altLang="ja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en-US" altLang="ja" sz="2000" dirty="0" err="1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objid</a:t>
            </a:r>
            <a:r>
              <a:rPr lang="ja" altLang="en-US" sz="20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が欠番になっている</a:t>
            </a:r>
            <a:endParaRPr lang="en-US" altLang="ja" sz="20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274382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kumimoji="1" lang="en-US" altLang="ja" dirty="0">
                <a:latin typeface="游明朝 Demibold" panose="02020400000000000000" pitchFamily="18" charset="-128"/>
                <a:ea typeface="游明朝 Demibold" panose="02020400000000000000" pitchFamily="18" charset="-128"/>
              </a:rPr>
              <a:t>Color </a:t>
            </a:r>
            <a:r>
              <a:rPr kumimoji="1" lang="ja" altLang="en-US" dirty="0">
                <a:latin typeface="游明朝 Demibold" panose="02020400000000000000" pitchFamily="18" charset="-128"/>
                <a:ea typeface="游明朝 Demibold" panose="02020400000000000000" pitchFamily="18" charset="-128"/>
              </a:rPr>
              <a:t>設定</a:t>
            </a:r>
            <a:r>
              <a:rPr kumimoji="1" lang="en-US" altLang="ja" dirty="0">
                <a:latin typeface="游明朝 Demibold" panose="02020400000000000000" pitchFamily="18" charset="-128"/>
                <a:ea typeface="游明朝 Demibold" panose="02020400000000000000" pitchFamily="18" charset="-128"/>
              </a:rPr>
              <a:t> UI</a:t>
            </a:r>
            <a:endParaRPr kumimoji="1" lang="ja-JP" altLang="en-US" dirty="0">
              <a:latin typeface="游明朝 Demibold" panose="02020400000000000000" pitchFamily="18" charset="-128"/>
              <a:ea typeface="游明朝 Demibold" panose="02020400000000000000" pitchFamily="18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826827" y="1492722"/>
            <a:ext cx="6766636" cy="470089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DisplayField</a:t>
            </a:r>
            <a:endParaRPr lang="ja-JP" altLang="en-US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1027753" y="1870763"/>
            <a:ext cx="6364784" cy="4155744"/>
          </a:xfrm>
          <a:prstGeom prst="rect">
            <a:avLst/>
          </a:prstGeom>
          <a:noFill/>
          <a:ln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400" b="1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div</a:t>
            </a:r>
            <a:endParaRPr lang="ja-JP" altLang="en-US" sz="16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1407615" y="2701570"/>
            <a:ext cx="2326564" cy="228365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DispObj</a:t>
            </a:r>
            <a:endParaRPr lang="ja-JP" altLang="en-US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1563806" y="3034235"/>
            <a:ext cx="2032758" cy="1828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4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div</a:t>
            </a:r>
            <a:endParaRPr lang="en-US" altLang="ja-JP" sz="16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endParaRPr lang="en-US" altLang="ja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r>
              <a:rPr lang="ja" altLang="en-US" sz="24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テキスト表示</a:t>
            </a:r>
            <a:endParaRPr lang="ja-JP" altLang="en-US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4549254" y="2701570"/>
            <a:ext cx="2250742" cy="228365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dirty="0" err="1">
                <a:solidFill>
                  <a:schemeClr val="accent1"/>
                </a:solidFill>
              </a:rPr>
              <a:t>DispObj</a:t>
            </a:r>
            <a:endParaRPr lang="ja-JP" altLang="en-US" dirty="0">
              <a:solidFill>
                <a:schemeClr val="accent1"/>
              </a:solidFill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4701275" y="3034235"/>
            <a:ext cx="1923576" cy="1828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400" dirty="0" err="1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img</a:t>
            </a:r>
            <a:endParaRPr lang="en-US" altLang="ja-JP" sz="16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endParaRPr lang="en-US" altLang="ja-JP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r>
              <a:rPr lang="ja" altLang="en-US" sz="24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画像表示</a:t>
            </a:r>
            <a:endParaRPr lang="ja-JP" altLang="en-US" sz="24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17" name="フレーム 16"/>
          <p:cNvSpPr/>
          <p:nvPr/>
        </p:nvSpPr>
        <p:spPr>
          <a:xfrm>
            <a:off x="4111198" y="2284103"/>
            <a:ext cx="3148653" cy="3118134"/>
          </a:xfrm>
          <a:prstGeom prst="frame">
            <a:avLst>
              <a:gd name="adj1" fmla="val 10639"/>
            </a:avLst>
          </a:prstGeom>
          <a:solidFill>
            <a:schemeClr val="accent3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t"/>
          <a:lstStyle/>
          <a:p>
            <a:endParaRPr lang="ja-JP" altLang="en-US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5663063" y="2267738"/>
            <a:ext cx="153992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ja-JP" sz="2000" dirty="0" err="1">
                <a:solidFill>
                  <a:schemeClr val="accent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PartsFocus</a:t>
            </a:r>
            <a:endParaRPr lang="ja-JP" altLang="en-US" sz="2000" dirty="0">
              <a:solidFill>
                <a:schemeClr val="accent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4090634" y="2267738"/>
            <a:ext cx="61064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>
                <a:latin typeface="游明朝" panose="02020400000000000000" pitchFamily="18" charset="-128"/>
                <a:ea typeface="游明朝" panose="02020400000000000000" pitchFamily="18" charset="-128"/>
              </a:rPr>
              <a:t>div</a:t>
            </a:r>
            <a:endParaRPr lang="ja-JP" altLang="en-US" sz="2000" dirty="0"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3" name="円: 塗りつぶしなし 22"/>
          <p:cNvSpPr/>
          <p:nvPr/>
        </p:nvSpPr>
        <p:spPr>
          <a:xfrm>
            <a:off x="5449817" y="2209208"/>
            <a:ext cx="426492" cy="426492"/>
          </a:xfrm>
          <a:prstGeom prst="donut">
            <a:avLst/>
          </a:prstGeom>
          <a:solidFill>
            <a:schemeClr val="tx1">
              <a:lumMod val="25000"/>
              <a:lumOff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25" name="円: 塗りつぶしなし 24"/>
          <p:cNvSpPr/>
          <p:nvPr/>
        </p:nvSpPr>
        <p:spPr>
          <a:xfrm>
            <a:off x="6885486" y="4975722"/>
            <a:ext cx="426492" cy="426492"/>
          </a:xfrm>
          <a:prstGeom prst="donut">
            <a:avLst/>
          </a:prstGeom>
          <a:solidFill>
            <a:schemeClr val="tx1">
              <a:lumMod val="25000"/>
              <a:lumOff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grpSp>
        <p:nvGrpSpPr>
          <p:cNvPr id="29" name="グループ化 28"/>
          <p:cNvGrpSpPr/>
          <p:nvPr/>
        </p:nvGrpSpPr>
        <p:grpSpPr>
          <a:xfrm>
            <a:off x="8053340" y="2019511"/>
            <a:ext cx="1264504" cy="896563"/>
            <a:chOff x="9302750" y="1567616"/>
            <a:chExt cx="1264504" cy="896563"/>
          </a:xfrm>
        </p:grpSpPr>
        <p:sp>
          <p:nvSpPr>
            <p:cNvPr id="26" name="四角形: メモ 25"/>
            <p:cNvSpPr/>
            <p:nvPr/>
          </p:nvSpPr>
          <p:spPr>
            <a:xfrm>
              <a:off x="9302750" y="1567616"/>
              <a:ext cx="1151056" cy="896563"/>
            </a:xfrm>
            <a:prstGeom prst="foldedCorner">
              <a:avLst>
                <a:gd name="adj" fmla="val 34853"/>
              </a:avLst>
            </a:prstGeom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" name="テキスト ボックス 27"/>
            <p:cNvSpPr txBox="1"/>
            <p:nvPr/>
          </p:nvSpPr>
          <p:spPr>
            <a:xfrm>
              <a:off x="9302750" y="1637772"/>
              <a:ext cx="1264504" cy="646331"/>
            </a:xfrm>
            <a:prstGeom prst="rect">
              <a:avLst/>
            </a:prstGeom>
            <a:noFill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wrap="square" rtlCol="0">
              <a:spAutoFit/>
            </a:bodyPr>
            <a:lstStyle/>
            <a:p>
              <a:pPr algn="l"/>
              <a:r>
                <a:rPr lang="ja" altLang="en-US" dirty="0">
                  <a:solidFill>
                    <a:schemeClr val="tx1"/>
                  </a:solidFill>
                  <a:latin typeface="游明朝" panose="02020400000000000000" pitchFamily="18" charset="-128"/>
                  <a:ea typeface="游明朝" panose="02020400000000000000" pitchFamily="18" charset="-128"/>
                </a:rPr>
                <a:t>単色</a:t>
              </a:r>
              <a:r>
                <a:rPr lang="en-US" altLang="ja" dirty="0">
                  <a:solidFill>
                    <a:schemeClr val="tx1"/>
                  </a:solidFill>
                  <a:latin typeface="游明朝" panose="02020400000000000000" pitchFamily="18" charset="-128"/>
                  <a:ea typeface="游明朝" panose="02020400000000000000" pitchFamily="18" charset="-128"/>
                </a:rPr>
                <a:t> </a:t>
              </a:r>
            </a:p>
            <a:p>
              <a:pPr algn="l"/>
              <a:r>
                <a:rPr lang="en-US" altLang="ja" dirty="0">
                  <a:solidFill>
                    <a:schemeClr val="tx1"/>
                  </a:solidFill>
                  <a:latin typeface="游明朝" panose="02020400000000000000" pitchFamily="18" charset="-128"/>
                  <a:ea typeface="游明朝" panose="02020400000000000000" pitchFamily="18" charset="-128"/>
                </a:rPr>
                <a:t>image file</a:t>
              </a:r>
              <a:endParaRPr lang="ja-JP" altLang="en-US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endParaRPr>
            </a:p>
          </p:txBody>
        </p:sp>
      </p:grpSp>
      <p:sp>
        <p:nvSpPr>
          <p:cNvPr id="30" name="矢印: 左 29"/>
          <p:cNvSpPr/>
          <p:nvPr/>
        </p:nvSpPr>
        <p:spPr>
          <a:xfrm rot="19762777">
            <a:off x="5892832" y="3219708"/>
            <a:ext cx="2118367" cy="257301"/>
          </a:xfrm>
          <a:prstGeom prst="leftArrow">
            <a:avLst>
              <a:gd name="adj1" fmla="val 50000"/>
              <a:gd name="adj2" fmla="val 386200"/>
            </a:avLst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7929036" y="3150049"/>
            <a:ext cx="3936935" cy="1384995"/>
          </a:xfrm>
          <a:prstGeom prst="rect">
            <a:avLst/>
          </a:prstGeom>
          <a:noFill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l"/>
            <a:r>
              <a:rPr lang="en-US" altLang="ja-JP" sz="2000" dirty="0">
                <a:solidFill>
                  <a:schemeClr val="tx1"/>
                </a:solidFill>
              </a:rPr>
              <a:t>Drop</a:t>
            </a:r>
            <a:r>
              <a:rPr lang="ja" altLang="en-US" sz="2000" dirty="0">
                <a:solidFill>
                  <a:schemeClr val="tx1"/>
                </a:solidFill>
              </a:rPr>
              <a:t>先の色を画像に置き換える</a:t>
            </a:r>
            <a:endParaRPr lang="en-US" altLang="ja" sz="2000" dirty="0">
              <a:solidFill>
                <a:schemeClr val="tx1"/>
              </a:solidFill>
            </a:endParaRPr>
          </a:p>
          <a:p>
            <a:pPr algn="l"/>
            <a:r>
              <a:rPr lang="ja" altLang="en-US" sz="1600" dirty="0">
                <a:solidFill>
                  <a:schemeClr val="tx1"/>
                </a:solidFill>
              </a:rPr>
              <a:t>・背景色</a:t>
            </a:r>
            <a:endParaRPr lang="en-US" altLang="ja" sz="1600" dirty="0">
              <a:solidFill>
                <a:schemeClr val="tx1"/>
              </a:solidFill>
            </a:endParaRPr>
          </a:p>
          <a:p>
            <a:pPr algn="l"/>
            <a:r>
              <a:rPr lang="ja" altLang="en-US" sz="1600" dirty="0">
                <a:solidFill>
                  <a:schemeClr val="tx1"/>
                </a:solidFill>
              </a:rPr>
              <a:t>・文字色</a:t>
            </a:r>
            <a:endParaRPr lang="en-US" altLang="ja" sz="1600" dirty="0">
              <a:solidFill>
                <a:schemeClr val="tx1"/>
              </a:solidFill>
            </a:endParaRPr>
          </a:p>
          <a:p>
            <a:pPr algn="l"/>
            <a:r>
              <a:rPr lang="en-US" altLang="ja" sz="1600" dirty="0">
                <a:solidFill>
                  <a:srgbClr val="C00000"/>
                </a:solidFill>
              </a:rPr>
              <a:t>Drag</a:t>
            </a:r>
            <a:r>
              <a:rPr lang="ja" altLang="en-US" sz="1600" dirty="0">
                <a:solidFill>
                  <a:srgbClr val="C00000"/>
                </a:solidFill>
              </a:rPr>
              <a:t>中は全体を暗くして</a:t>
            </a:r>
            <a:r>
              <a:rPr lang="en-US" altLang="ja" sz="1600" dirty="0">
                <a:solidFill>
                  <a:srgbClr val="C00000"/>
                </a:solidFill>
              </a:rPr>
              <a:t> Drop target</a:t>
            </a:r>
            <a:r>
              <a:rPr lang="ja" altLang="en-US" sz="1600" dirty="0">
                <a:solidFill>
                  <a:srgbClr val="C00000"/>
                </a:solidFill>
              </a:rPr>
              <a:t>を視認しやすくする必要がある</a:t>
            </a:r>
            <a:endParaRPr lang="en-US" altLang="ja" sz="1600" dirty="0">
              <a:solidFill>
                <a:srgbClr val="C00000"/>
              </a:solidFill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7929036" y="5188968"/>
            <a:ext cx="3936935" cy="1754326"/>
          </a:xfrm>
          <a:prstGeom prst="rect">
            <a:avLst/>
          </a:prstGeom>
          <a:noFill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l"/>
            <a:r>
              <a:rPr lang="ja" altLang="en-US" dirty="0">
                <a:solidFill>
                  <a:schemeClr val="tx1"/>
                </a:solidFill>
              </a:rPr>
              <a:t>・</a:t>
            </a:r>
            <a:r>
              <a:rPr lang="en-US" altLang="ja" dirty="0">
                <a:solidFill>
                  <a:schemeClr val="tx1"/>
                </a:solidFill>
              </a:rPr>
              <a:t>『</a:t>
            </a:r>
            <a:r>
              <a:rPr lang="ja" altLang="en-US" dirty="0">
                <a:solidFill>
                  <a:schemeClr val="tx1"/>
                </a:solidFill>
              </a:rPr>
              <a:t>選択項目を手前にする</a:t>
            </a:r>
            <a:r>
              <a:rPr lang="en-US" altLang="ja" dirty="0">
                <a:solidFill>
                  <a:schemeClr val="tx1"/>
                </a:solidFill>
              </a:rPr>
              <a:t>』</a:t>
            </a:r>
            <a:r>
              <a:rPr lang="ja" altLang="en-US" dirty="0">
                <a:solidFill>
                  <a:schemeClr val="tx1"/>
                </a:solidFill>
              </a:rPr>
              <a:t>設定</a:t>
            </a:r>
            <a:endParaRPr lang="en-US" altLang="ja" dirty="0">
              <a:solidFill>
                <a:schemeClr val="tx1"/>
              </a:solidFill>
            </a:endParaRPr>
          </a:p>
          <a:p>
            <a:pPr algn="l"/>
            <a:r>
              <a:rPr lang="ja" altLang="en-US" dirty="0">
                <a:solidFill>
                  <a:schemeClr val="tx1"/>
                </a:solidFill>
              </a:rPr>
              <a:t>・</a:t>
            </a:r>
            <a:r>
              <a:rPr lang="en-US" altLang="ja" dirty="0">
                <a:solidFill>
                  <a:schemeClr val="tx1"/>
                </a:solidFill>
              </a:rPr>
              <a:t>『</a:t>
            </a:r>
            <a:r>
              <a:rPr lang="ja" altLang="en-US" dirty="0">
                <a:solidFill>
                  <a:schemeClr val="tx1"/>
                </a:solidFill>
              </a:rPr>
              <a:t>箱を作らない</a:t>
            </a:r>
            <a:r>
              <a:rPr lang="en-US" altLang="ja" dirty="0">
                <a:solidFill>
                  <a:schemeClr val="tx1"/>
                </a:solidFill>
              </a:rPr>
              <a:t>』</a:t>
            </a:r>
            <a:r>
              <a:rPr lang="ja" altLang="en-US" dirty="0">
                <a:solidFill>
                  <a:schemeClr val="tx1"/>
                </a:solidFill>
              </a:rPr>
              <a:t>設定</a:t>
            </a:r>
            <a:endParaRPr lang="en-US" altLang="ja" dirty="0">
              <a:solidFill>
                <a:schemeClr val="tx1"/>
              </a:solidFill>
            </a:endParaRPr>
          </a:p>
          <a:p>
            <a:pPr algn="l"/>
            <a:r>
              <a:rPr lang="ja" altLang="en-US" dirty="0">
                <a:solidFill>
                  <a:schemeClr val="tx1"/>
                </a:solidFill>
              </a:rPr>
              <a:t>　　→</a:t>
            </a:r>
            <a:r>
              <a:rPr lang="en-US" altLang="ja" dirty="0">
                <a:solidFill>
                  <a:schemeClr val="tx1"/>
                </a:solidFill>
              </a:rPr>
              <a:t> </a:t>
            </a:r>
            <a:r>
              <a:rPr lang="ja" altLang="en-US" dirty="0">
                <a:solidFill>
                  <a:schemeClr val="tx1"/>
                </a:solidFill>
              </a:rPr>
              <a:t>背景画像が設定できる</a:t>
            </a:r>
            <a:endParaRPr lang="en-US" altLang="ja" dirty="0">
              <a:solidFill>
                <a:schemeClr val="tx1"/>
              </a:solidFill>
            </a:endParaRPr>
          </a:p>
          <a:p>
            <a:pPr algn="l"/>
            <a:r>
              <a:rPr lang="ja" altLang="en-US" dirty="0">
                <a:solidFill>
                  <a:schemeClr val="tx1"/>
                </a:solidFill>
              </a:rPr>
              <a:t>・</a:t>
            </a:r>
            <a:r>
              <a:rPr lang="en-US" altLang="ja" dirty="0">
                <a:solidFill>
                  <a:schemeClr val="tx1"/>
                </a:solidFill>
              </a:rPr>
              <a:t>『</a:t>
            </a:r>
            <a:r>
              <a:rPr lang="ja" altLang="en-US" dirty="0">
                <a:solidFill>
                  <a:schemeClr val="tx1"/>
                </a:solidFill>
              </a:rPr>
              <a:t>画像位置合わせ</a:t>
            </a:r>
            <a:r>
              <a:rPr lang="en-US" altLang="ja" dirty="0">
                <a:solidFill>
                  <a:schemeClr val="tx1"/>
                </a:solidFill>
              </a:rPr>
              <a:t>』</a:t>
            </a:r>
            <a:r>
              <a:rPr lang="ja" altLang="en-US" dirty="0">
                <a:solidFill>
                  <a:schemeClr val="tx1"/>
                </a:solidFill>
              </a:rPr>
              <a:t>設定</a:t>
            </a:r>
            <a:endParaRPr lang="en-US" altLang="ja" dirty="0">
              <a:solidFill>
                <a:schemeClr val="tx1"/>
              </a:solidFill>
            </a:endParaRPr>
          </a:p>
          <a:p>
            <a:pPr algn="l"/>
            <a:r>
              <a:rPr lang="ja" altLang="en-US" dirty="0">
                <a:solidFill>
                  <a:schemeClr val="tx1"/>
                </a:solidFill>
              </a:rPr>
              <a:t>　　→</a:t>
            </a:r>
            <a:r>
              <a:rPr lang="en-US" altLang="ja" dirty="0">
                <a:solidFill>
                  <a:schemeClr val="tx1"/>
                </a:solidFill>
              </a:rPr>
              <a:t> background-size,</a:t>
            </a:r>
          </a:p>
          <a:p>
            <a:pPr algn="l"/>
            <a:r>
              <a:rPr lang="ja" altLang="en-US" dirty="0">
                <a:solidFill>
                  <a:schemeClr val="tx1"/>
                </a:solidFill>
              </a:rPr>
              <a:t>　　　</a:t>
            </a:r>
            <a:r>
              <a:rPr lang="en-US" altLang="ja">
                <a:solidFill>
                  <a:schemeClr val="tx1"/>
                </a:solidFill>
              </a:rPr>
              <a:t> background-position</a:t>
            </a:r>
            <a:endParaRPr lang="en-US" altLang="ja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24396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グループ化 11"/>
          <p:cNvGrpSpPr/>
          <p:nvPr/>
        </p:nvGrpSpPr>
        <p:grpSpPr>
          <a:xfrm>
            <a:off x="605997" y="680621"/>
            <a:ext cx="4388704" cy="2058409"/>
            <a:chOff x="605997" y="680621"/>
            <a:chExt cx="4388704" cy="2058409"/>
          </a:xfrm>
        </p:grpSpPr>
        <p:sp>
          <p:nvSpPr>
            <p:cNvPr id="7" name="フローチャート: 代替処理 6"/>
            <p:cNvSpPr/>
            <p:nvPr/>
          </p:nvSpPr>
          <p:spPr>
            <a:xfrm>
              <a:off x="605997" y="680621"/>
              <a:ext cx="4388704" cy="2058409"/>
            </a:xfrm>
            <a:prstGeom prst="flowChartAlternateProcess">
              <a:avLst/>
            </a:prstGeom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r>
                <a:rPr lang="en-US" altLang="ja-JP" sz="2000" dirty="0" err="1">
                  <a:latin typeface="Cambria Math" panose="02040503050406030204" pitchFamily="18" charset="0"/>
                  <a:ea typeface="Cambria Math" panose="02040503050406030204" pitchFamily="18" charset="0"/>
                </a:rPr>
                <a:t>ObjIdMgr</a:t>
              </a:r>
              <a:endParaRPr lang="en-US" altLang="ja-JP" sz="2000" dirty="0">
                <a:latin typeface="Cambria Math" panose="02040503050406030204" pitchFamily="18" charset="0"/>
                <a:ea typeface="Cambria Math" panose="02040503050406030204" pitchFamily="18" charset="0"/>
              </a:endParaRPr>
            </a:p>
            <a:p>
              <a:r>
                <a:rPr lang="ja" altLang="en-US" sz="1400" dirty="0">
                  <a:solidFill>
                    <a:schemeClr val="tx1"/>
                  </a:solidFill>
                  <a:latin typeface="游明朝" panose="02020400000000000000" pitchFamily="18" charset="-128"/>
                  <a:ea typeface="游明朝" panose="02020400000000000000" pitchFamily="18" charset="-128"/>
                </a:rPr>
                <a:t>・</a:t>
              </a:r>
              <a:r>
                <a:rPr lang="en-US" altLang="ja" sz="1400" dirty="0" err="1">
                  <a:solidFill>
                    <a:schemeClr val="tx1"/>
                  </a:solidFill>
                  <a:latin typeface="游明朝" panose="02020400000000000000" pitchFamily="18" charset="-128"/>
                  <a:ea typeface="游明朝" panose="02020400000000000000" pitchFamily="18" charset="-128"/>
                </a:rPr>
                <a:t>DOMobj</a:t>
              </a:r>
              <a:r>
                <a:rPr lang="ja" altLang="en-US" sz="1400" dirty="0">
                  <a:solidFill>
                    <a:schemeClr val="tx1"/>
                  </a:solidFill>
                  <a:latin typeface="游明朝" panose="02020400000000000000" pitchFamily="18" charset="-128"/>
                  <a:ea typeface="游明朝" panose="02020400000000000000" pitchFamily="18" charset="-128"/>
                </a:rPr>
                <a:t>管理</a:t>
              </a:r>
              <a:endParaRPr lang="en-US" altLang="ja" sz="14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endParaRPr>
            </a:p>
            <a:p>
              <a:endParaRPr lang="ja-JP" altLang="en-US" sz="2000" dirty="0">
                <a:latin typeface="Cambria Math" panose="02040503050406030204" pitchFamily="18" charset="0"/>
              </a:endParaRPr>
            </a:p>
          </p:txBody>
        </p:sp>
        <p:grpSp>
          <p:nvGrpSpPr>
            <p:cNvPr id="11" name="グループ化 10"/>
            <p:cNvGrpSpPr/>
            <p:nvPr/>
          </p:nvGrpSpPr>
          <p:grpSpPr>
            <a:xfrm>
              <a:off x="2455264" y="1223213"/>
              <a:ext cx="2245631" cy="1162775"/>
              <a:chOff x="768249" y="1054986"/>
              <a:chExt cx="2245631" cy="1162775"/>
            </a:xfrm>
          </p:grpSpPr>
          <p:sp>
            <p:nvSpPr>
              <p:cNvPr id="9" name="正方形/長方形 8"/>
              <p:cNvSpPr/>
              <p:nvPr/>
            </p:nvSpPr>
            <p:spPr>
              <a:xfrm>
                <a:off x="768249" y="1054986"/>
                <a:ext cx="2245631" cy="1162775"/>
              </a:xfrm>
              <a:prstGeom prst="rect">
                <a:avLst/>
              </a:prstGeom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" name="正方形/長方形 3"/>
              <p:cNvSpPr/>
              <p:nvPr/>
            </p:nvSpPr>
            <p:spPr>
              <a:xfrm>
                <a:off x="971645" y="1227541"/>
                <a:ext cx="838578" cy="582683"/>
              </a:xfrm>
              <a:prstGeom prst="rect">
                <a:avLst/>
              </a:prstGeom>
            </p:spPr>
            <p:style>
              <a:lnRef idx="0">
                <a:schemeClr val="accent4"/>
              </a:lnRef>
              <a:fillRef idx="3">
                <a:schemeClr val="accent4"/>
              </a:fillRef>
              <a:effectRef idx="3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1600" dirty="0" err="1">
                    <a:latin typeface="Malgun Gothic" panose="020B0503020000020004" pitchFamily="34" charset="-127"/>
                    <a:ea typeface="Malgun Gothic" panose="020B0503020000020004" pitchFamily="34" charset="-127"/>
                  </a:rPr>
                  <a:t>ObjID</a:t>
                </a:r>
                <a:endParaRPr lang="en-US" altLang="ja-JP" sz="1600" dirty="0">
                  <a:latin typeface="Malgun Gothic" panose="020B0503020000020004" pitchFamily="34" charset="-127"/>
                  <a:ea typeface="Malgun Gothic" panose="020B0503020000020004" pitchFamily="34" charset="-127"/>
                </a:endParaRPr>
              </a:p>
              <a:p>
                <a:pPr algn="ctr"/>
                <a:r>
                  <a:rPr lang="en-US" altLang="ja-JP" sz="1600" dirty="0">
                    <a:latin typeface="Malgun Gothic" panose="020B0503020000020004" pitchFamily="34" charset="-127"/>
                    <a:ea typeface="Malgun Gothic" panose="020B0503020000020004" pitchFamily="34" charset="-127"/>
                  </a:rPr>
                  <a:t>0</a:t>
                </a:r>
                <a:endParaRPr lang="ja-JP" altLang="en-US" sz="1600" dirty="0">
                  <a:latin typeface="Malgun Gothic" panose="020B0503020000020004" pitchFamily="34" charset="-127"/>
                  <a:ea typeface="Malgun Gothic" panose="020B0503020000020004" pitchFamily="34" charset="-127"/>
                </a:endParaRPr>
              </a:p>
            </p:txBody>
          </p:sp>
          <p:sp>
            <p:nvSpPr>
              <p:cNvPr id="5" name="正方形/長方形 4"/>
              <p:cNvSpPr/>
              <p:nvPr/>
            </p:nvSpPr>
            <p:spPr>
              <a:xfrm>
                <a:off x="1985750" y="1227541"/>
                <a:ext cx="838578" cy="582683"/>
              </a:xfrm>
              <a:prstGeom prst="rect">
                <a:avLst/>
              </a:prstGeom>
            </p:spPr>
            <p:style>
              <a:lnRef idx="0">
                <a:schemeClr val="accent4"/>
              </a:lnRef>
              <a:fillRef idx="3">
                <a:schemeClr val="accent4"/>
              </a:fillRef>
              <a:effectRef idx="3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ja-JP" sz="1600" dirty="0" err="1">
                    <a:latin typeface="Malgun Gothic" panose="020B0503020000020004" pitchFamily="34" charset="-127"/>
                    <a:ea typeface="Malgun Gothic" panose="020B0503020000020004" pitchFamily="34" charset="-127"/>
                  </a:rPr>
                  <a:t>ObjID</a:t>
                </a:r>
                <a:endParaRPr lang="en-US" altLang="ja-JP" sz="1600" dirty="0">
                  <a:latin typeface="Malgun Gothic" panose="020B0503020000020004" pitchFamily="34" charset="-127"/>
                  <a:ea typeface="Malgun Gothic" panose="020B0503020000020004" pitchFamily="34" charset="-127"/>
                </a:endParaRPr>
              </a:p>
              <a:p>
                <a:pPr algn="ctr"/>
                <a:r>
                  <a:rPr lang="en-US" altLang="ja-JP" sz="1600" dirty="0">
                    <a:latin typeface="Malgun Gothic" panose="020B0503020000020004" pitchFamily="34" charset="-127"/>
                    <a:ea typeface="Malgun Gothic" panose="020B0503020000020004" pitchFamily="34" charset="-127"/>
                  </a:rPr>
                  <a:t>1</a:t>
                </a:r>
                <a:endParaRPr lang="ja-JP" altLang="en-US" sz="1600" dirty="0">
                  <a:latin typeface="Malgun Gothic" panose="020B0503020000020004" pitchFamily="34" charset="-127"/>
                  <a:ea typeface="Malgun Gothic" panose="020B0503020000020004" pitchFamily="34" charset="-127"/>
                </a:endParaRPr>
              </a:p>
            </p:txBody>
          </p:sp>
          <p:sp>
            <p:nvSpPr>
              <p:cNvPr id="6" name="テキスト ボックス 5"/>
              <p:cNvSpPr txBox="1"/>
              <p:nvPr/>
            </p:nvSpPr>
            <p:spPr>
              <a:xfrm>
                <a:off x="943591" y="1800109"/>
                <a:ext cx="1023203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l"/>
                <a:r>
                  <a:rPr lang="en-US" altLang="ja-JP" sz="1600" dirty="0" err="1">
                    <a:latin typeface="Malgun Gothic" panose="020B0503020000020004" pitchFamily="34" charset="-127"/>
                    <a:ea typeface="Malgun Gothic" panose="020B0503020000020004" pitchFamily="34" charset="-127"/>
                  </a:rPr>
                  <a:t>DispObj</a:t>
                </a:r>
                <a:endParaRPr lang="ja-JP" altLang="en-US" sz="1600" dirty="0">
                  <a:latin typeface="Malgun Gothic" panose="020B0503020000020004" pitchFamily="34" charset="-127"/>
                  <a:ea typeface="Malgun Gothic" panose="020B0503020000020004" pitchFamily="34" charset="-127"/>
                </a:endParaRPr>
              </a:p>
            </p:txBody>
          </p:sp>
          <p:sp>
            <p:nvSpPr>
              <p:cNvPr id="8" name="テキスト ボックス 7"/>
              <p:cNvSpPr txBox="1"/>
              <p:nvPr/>
            </p:nvSpPr>
            <p:spPr>
              <a:xfrm>
                <a:off x="1924330" y="1800109"/>
                <a:ext cx="1023203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l"/>
                <a:r>
                  <a:rPr lang="en-US" altLang="ja-JP" sz="1600" dirty="0" err="1">
                    <a:latin typeface="Malgun Gothic" panose="020B0503020000020004" pitchFamily="34" charset="-127"/>
                    <a:ea typeface="Malgun Gothic" panose="020B0503020000020004" pitchFamily="34" charset="-127"/>
                  </a:rPr>
                  <a:t>DispObj</a:t>
                </a:r>
                <a:endParaRPr lang="ja-JP" altLang="en-US" sz="1600" dirty="0">
                  <a:latin typeface="Malgun Gothic" panose="020B0503020000020004" pitchFamily="34" charset="-127"/>
                  <a:ea typeface="Malgun Gothic" panose="020B0503020000020004" pitchFamily="34" charset="-127"/>
                </a:endParaRPr>
              </a:p>
            </p:txBody>
          </p:sp>
        </p:grpSp>
      </p:grpSp>
      <p:sp>
        <p:nvSpPr>
          <p:cNvPr id="14" name="吹き出し: 四角形 13"/>
          <p:cNvSpPr/>
          <p:nvPr/>
        </p:nvSpPr>
        <p:spPr>
          <a:xfrm>
            <a:off x="4384349" y="562151"/>
            <a:ext cx="1122908" cy="715146"/>
          </a:xfrm>
          <a:prstGeom prst="wedgeRectCallout">
            <a:avLst>
              <a:gd name="adj1" fmla="val -36380"/>
              <a:gd name="adj2" fmla="val 73329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" altLang="en-US" sz="1400" dirty="0">
                <a:solidFill>
                  <a:schemeClr val="tx1"/>
                </a:solidFill>
                <a:latin typeface="+mn-ea"/>
              </a:rPr>
              <a:t>独自</a:t>
            </a:r>
            <a:r>
              <a:rPr lang="en-US" altLang="ja" sz="1400" dirty="0">
                <a:solidFill>
                  <a:schemeClr val="tx1"/>
                </a:solidFill>
                <a:latin typeface="+mn-ea"/>
              </a:rPr>
              <a:t>class + </a:t>
            </a:r>
            <a:r>
              <a:rPr lang="ja" altLang="en-US" sz="1400" dirty="0">
                <a:solidFill>
                  <a:schemeClr val="tx1"/>
                </a:solidFill>
                <a:latin typeface="+mn-ea"/>
              </a:rPr>
              <a:t>表示</a:t>
            </a:r>
            <a:r>
              <a:rPr lang="en-US" altLang="ja" sz="1400" dirty="0" err="1">
                <a:solidFill>
                  <a:schemeClr val="tx1"/>
                </a:solidFill>
                <a:latin typeface="+mn-ea"/>
              </a:rPr>
              <a:t>obj</a:t>
            </a:r>
            <a:endParaRPr lang="ja-JP" altLang="en-US" sz="14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697552" y="3938135"/>
            <a:ext cx="5349164" cy="2563505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cxnSp>
        <p:nvCxnSpPr>
          <p:cNvPr id="16" name="直線矢印コネクタ 15"/>
          <p:cNvCxnSpPr>
            <a:cxnSpLocks/>
          </p:cNvCxnSpPr>
          <p:nvPr/>
        </p:nvCxnSpPr>
        <p:spPr>
          <a:xfrm>
            <a:off x="3497238" y="1978451"/>
            <a:ext cx="2549478" cy="1959684"/>
          </a:xfrm>
          <a:prstGeom prst="straightConnector1">
            <a:avLst/>
          </a:prstGeom>
          <a:ln w="9525" cap="flat" cmpd="sng" algn="ctr">
            <a:solidFill>
              <a:schemeClr val="dk1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0" name="直線矢印コネクタ 19"/>
          <p:cNvCxnSpPr>
            <a:cxnSpLocks/>
          </p:cNvCxnSpPr>
          <p:nvPr/>
        </p:nvCxnSpPr>
        <p:spPr>
          <a:xfrm flipH="1">
            <a:off x="697552" y="1968336"/>
            <a:ext cx="1933054" cy="1969799"/>
          </a:xfrm>
          <a:prstGeom prst="straightConnector1">
            <a:avLst/>
          </a:prstGeom>
          <a:ln w="9525" cap="flat" cmpd="sng" algn="ctr">
            <a:solidFill>
              <a:schemeClr val="dk1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25" name="テキスト ボックス 24"/>
          <p:cNvSpPr txBox="1"/>
          <p:nvPr/>
        </p:nvSpPr>
        <p:spPr>
          <a:xfrm>
            <a:off x="4753956" y="4175077"/>
            <a:ext cx="1169551" cy="2118058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pPr algn="l"/>
            <a:r>
              <a:rPr lang="ja" altLang="en-US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・座標</a:t>
            </a:r>
            <a:r>
              <a:rPr lang="en-US" altLang="ja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(</a:t>
            </a:r>
            <a:r>
              <a:rPr lang="ja-Latn" altLang="ja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X</a:t>
            </a:r>
            <a:r>
              <a:rPr lang="en-US" altLang="ja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,</a:t>
            </a:r>
            <a:r>
              <a:rPr lang="ja-Latn" altLang="ja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Y</a:t>
            </a:r>
            <a:r>
              <a:rPr lang="en-US" altLang="ja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,</a:t>
            </a:r>
            <a:r>
              <a:rPr lang="ja" altLang="en-US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幅</a:t>
            </a:r>
            <a:r>
              <a:rPr lang="en-US" altLang="ja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,</a:t>
            </a:r>
            <a:r>
              <a:rPr lang="ja" altLang="en-US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高さ</a:t>
            </a:r>
            <a:r>
              <a:rPr lang="en-US" altLang="ja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)</a:t>
            </a:r>
          </a:p>
          <a:p>
            <a:pPr algn="l"/>
            <a:r>
              <a:rPr lang="ja" altLang="en-US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・画像</a:t>
            </a:r>
            <a:endParaRPr lang="en-US" altLang="ja" sz="1600" dirty="0"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pPr algn="l"/>
            <a:r>
              <a:rPr lang="ja" altLang="en-US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・変形情報</a:t>
            </a:r>
            <a:endParaRPr lang="en-US" altLang="ja" sz="1600" dirty="0"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pPr algn="l"/>
            <a:r>
              <a:rPr lang="ja" altLang="en-US" sz="1600" dirty="0">
                <a:latin typeface="游明朝" panose="02020400000000000000" pitchFamily="18" charset="-128"/>
                <a:ea typeface="游明朝" panose="02020400000000000000" pitchFamily="18" charset="-128"/>
              </a:rPr>
              <a:t>・テキスト</a:t>
            </a:r>
            <a:endParaRPr lang="ja-JP" altLang="en-US" sz="1600" dirty="0"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4312313" y="4175077"/>
            <a:ext cx="441643" cy="1862162"/>
          </a:xfrm>
          <a:prstGeom prst="rect">
            <a:avLst/>
          </a:prstGeom>
          <a:solidFill>
            <a:srgbClr val="C00000"/>
          </a:solidFill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vert" rtlCol="0" anchor="t"/>
          <a:lstStyle/>
          <a:p>
            <a:r>
              <a:rPr lang="ja" altLang="en-US" sz="1600" dirty="0">
                <a:solidFill>
                  <a:schemeClr val="bg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・</a:t>
            </a:r>
            <a:r>
              <a:rPr lang="en-US" altLang="ja-JP" sz="1600" dirty="0">
                <a:solidFill>
                  <a:schemeClr val="bg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DOM object</a:t>
            </a:r>
            <a:endParaRPr lang="ja-JP" altLang="en-US" sz="1600" dirty="0">
              <a:solidFill>
                <a:schemeClr val="bg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28" name="矢印: 下カーブ 27"/>
          <p:cNvSpPr/>
          <p:nvPr/>
        </p:nvSpPr>
        <p:spPr>
          <a:xfrm flipH="1">
            <a:off x="4470414" y="3505995"/>
            <a:ext cx="950779" cy="612261"/>
          </a:xfrm>
          <a:prstGeom prst="curvedDownArrow">
            <a:avLst/>
          </a:prstGeom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5297985" y="2988667"/>
            <a:ext cx="5335896" cy="923330"/>
          </a:xfrm>
          <a:prstGeom prst="rect">
            <a:avLst/>
          </a:prstGeom>
          <a:noFill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l"/>
            <a:r>
              <a:rPr lang="ja" altLang="en-US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・独自</a:t>
            </a:r>
            <a:r>
              <a:rPr lang="en-US" altLang="ja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class</a:t>
            </a:r>
            <a:r>
              <a:rPr lang="ja" altLang="en-US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側で必要な情報を全て保持</a:t>
            </a:r>
            <a:endParaRPr lang="en-US" altLang="ja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pPr algn="l"/>
            <a:r>
              <a:rPr lang="ja" altLang="en-US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・</a:t>
            </a:r>
            <a:r>
              <a:rPr lang="en-US" altLang="ja-JP" dirty="0" err="1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requestAnimationFrame</a:t>
            </a:r>
            <a:r>
              <a:rPr lang="en-US" altLang="ja-JP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ja" altLang="en-US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中のみ</a:t>
            </a:r>
            <a:r>
              <a:rPr lang="en-US" altLang="ja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DOM</a:t>
            </a:r>
            <a:r>
              <a:rPr lang="ja" altLang="en-US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に値反映</a:t>
            </a:r>
            <a:endParaRPr lang="en-US" altLang="ja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pPr algn="l"/>
            <a:r>
              <a:rPr lang="ja" altLang="en-US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・</a:t>
            </a:r>
            <a:r>
              <a:rPr lang="en-US" altLang="ja" dirty="0" err="1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Drag&amp;Drop</a:t>
            </a:r>
            <a:r>
              <a:rPr lang="ja" altLang="en-US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中のみ</a:t>
            </a:r>
            <a:r>
              <a:rPr lang="en-US" altLang="ja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DOM</a:t>
            </a:r>
            <a:r>
              <a:rPr lang="ja" altLang="en-US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を直接操作</a:t>
            </a:r>
            <a:endParaRPr lang="ja-JP" altLang="en-US" dirty="0">
              <a:solidFill>
                <a:srgbClr val="C00000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6913348" y="3911997"/>
            <a:ext cx="3491552" cy="830997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l"/>
            <a:r>
              <a:rPr lang="en-US" altLang="ja-JP" sz="1200" dirty="0" err="1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Drag&amp;Drop</a:t>
            </a:r>
            <a:r>
              <a:rPr lang="ja" altLang="en-US" sz="12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中は操作を</a:t>
            </a:r>
            <a:r>
              <a:rPr lang="en-US" altLang="ja" sz="12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 </a:t>
            </a:r>
            <a:r>
              <a:rPr lang="en-US" altLang="ja" sz="1200" dirty="0" err="1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realtime</a:t>
            </a:r>
            <a:r>
              <a:rPr lang="ja" altLang="en-US" sz="12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に画面に反映する必要があるため。</a:t>
            </a:r>
            <a:endParaRPr lang="en-US" altLang="ja" sz="12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pPr algn="l"/>
            <a:r>
              <a:rPr lang="ja" altLang="en-US" sz="12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独自</a:t>
            </a:r>
            <a:r>
              <a:rPr lang="en-US" altLang="ja" sz="12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class</a:t>
            </a:r>
            <a:r>
              <a:rPr lang="ja" altLang="en-US" sz="12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の値は反映せず、</a:t>
            </a:r>
            <a:r>
              <a:rPr lang="en-US" altLang="ja" sz="12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Command</a:t>
            </a:r>
            <a:r>
              <a:rPr lang="ja" altLang="en-US" sz="1200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を通して値反映させる。</a:t>
            </a:r>
            <a:endParaRPr lang="ja-JP" altLang="en-US" sz="1200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4004865" y="6104904"/>
            <a:ext cx="930705" cy="311439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ja" altLang="en-US" sz="1400" dirty="0">
                <a:solidFill>
                  <a:srgbClr val="C00000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表示のみ</a:t>
            </a:r>
            <a:endParaRPr lang="ja-JP" altLang="en-US" sz="1400" dirty="0">
              <a:solidFill>
                <a:srgbClr val="C00000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4992802" y="6104904"/>
            <a:ext cx="930705" cy="311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ja" altLang="en-US" sz="1400" b="1" dirty="0">
                <a:solidFill>
                  <a:schemeClr val="tx1"/>
                </a:solidFill>
                <a:latin typeface="游明朝" panose="02020400000000000000" pitchFamily="18" charset="-128"/>
                <a:ea typeface="游明朝" panose="02020400000000000000" pitchFamily="18" charset="-128"/>
              </a:rPr>
              <a:t>中身</a:t>
            </a:r>
            <a:endParaRPr lang="ja-JP" altLang="en-US" sz="1400" b="1" dirty="0">
              <a:solidFill>
                <a:schemeClr val="tx1"/>
              </a:solidFill>
              <a:latin typeface="游明朝" panose="02020400000000000000" pitchFamily="18" charset="-128"/>
              <a:ea typeface="游明朝" panose="02020400000000000000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141010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ワイド画面</PresentationFormat>
  <Slides>5</Slides>
  <Notes>1</Notes>
  <HiddenSlides>0</HiddenSlide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6" baseType="lpstr">
      <vt:lpstr>Office テーマ</vt:lpstr>
      <vt:lpstr>画面表示</vt:lpstr>
      <vt:lpstr>マウスイベント</vt:lpstr>
      <vt:lpstr>読み込みについて</vt:lpstr>
      <vt:lpstr>Color 設定 UI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revision>5</cp:revision>
  <dcterms:modified xsi:type="dcterms:W3CDTF">2016-11-12T21:03:56Z</dcterms:modified>
</cp:coreProperties>
</file>

<file path=docProps/thumbnail.jpeg>
</file>